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8" r:id="rId3"/>
    <p:sldId id="271" r:id="rId4"/>
    <p:sldId id="274" r:id="rId5"/>
    <p:sldId id="275" r:id="rId6"/>
    <p:sldId id="273" r:id="rId7"/>
    <p:sldId id="259" r:id="rId8"/>
    <p:sldId id="260" r:id="rId9"/>
    <p:sldId id="261" r:id="rId10"/>
    <p:sldId id="266" r:id="rId11"/>
    <p:sldId id="268" r:id="rId12"/>
    <p:sldId id="267" r:id="rId13"/>
    <p:sldId id="269" r:id="rId14"/>
    <p:sldId id="265" r:id="rId15"/>
    <p:sldId id="272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758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8460FA-D1B9-46B8-8D85-0B4239608F39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2BC456-B157-4C11-802C-BED616BD63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93007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2BC456-B157-4C11-802C-BED616BD634C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9271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A4782-9602-4C0B-B70D-BE44210CDDDB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D39AD-D304-4C49-A029-33A51DB54F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6747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A4782-9602-4C0B-B70D-BE44210CDDDB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D39AD-D304-4C49-A029-33A51DB54F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133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A4782-9602-4C0B-B70D-BE44210CDDDB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D39AD-D304-4C49-A029-33A51DB54F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705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A4782-9602-4C0B-B70D-BE44210CDDDB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D39AD-D304-4C49-A029-33A51DB54F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96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A4782-9602-4C0B-B70D-BE44210CDDDB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D39AD-D304-4C49-A029-33A51DB54F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74002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A4782-9602-4C0B-B70D-BE44210CDDDB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D39AD-D304-4C49-A029-33A51DB54F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5964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A4782-9602-4C0B-B70D-BE44210CDDDB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D39AD-D304-4C49-A029-33A51DB54F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378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A4782-9602-4C0B-B70D-BE44210CDDDB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D39AD-D304-4C49-A029-33A51DB54F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6958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A4782-9602-4C0B-B70D-BE44210CDDDB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D39AD-D304-4C49-A029-33A51DB54F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3548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A4782-9602-4C0B-B70D-BE44210CDDDB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D39AD-D304-4C49-A029-33A51DB54F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61517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A4782-9602-4C0B-B70D-BE44210CDDDB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D39AD-D304-4C49-A029-33A51DB54F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4779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6A4782-9602-4C0B-B70D-BE44210CDDDB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CD39AD-D304-4C49-A029-33A51DB54F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3446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5656" y="188641"/>
            <a:ext cx="6336704" cy="2160239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/>
            </a:r>
            <a:br>
              <a:rPr lang="ru-RU" sz="2800" b="1" dirty="0" smtClean="0">
                <a:solidFill>
                  <a:srgbClr val="002060"/>
                </a:solidFill>
              </a:rPr>
            </a:br>
            <a:r>
              <a:rPr lang="ru-RU" sz="2800" b="1" dirty="0" smtClean="0">
                <a:solidFill>
                  <a:srgbClr val="002060"/>
                </a:solidFill>
              </a:rPr>
              <a:t>МУНИЦИПАЛЬНОЕ ДОШКОЛЬНОЕ ОБРАЗОВАТЕЛЬНОЕ УЧРЕЖДЕНИЕ ДЕТСКИЙ САД №14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2564904"/>
            <a:ext cx="6624736" cy="1872208"/>
          </a:xfrm>
        </p:spPr>
        <p:txBody>
          <a:bodyPr>
            <a:normAutofit fontScale="85000" lnSpcReduction="10000"/>
          </a:bodyPr>
          <a:lstStyle/>
          <a:p>
            <a:r>
              <a:rPr lang="ru-RU" sz="4400" dirty="0"/>
              <a:t> </a:t>
            </a:r>
            <a:r>
              <a:rPr lang="ru-RU" sz="4400" b="1" dirty="0">
                <a:solidFill>
                  <a:srgbClr val="FF0000"/>
                </a:solidFill>
              </a:rPr>
              <a:t>«Нравственно-патриотическое воспитание дошкольников через музейную педагогику»</a:t>
            </a:r>
            <a:endParaRPr lang="ru-RU" sz="4400" b="1" dirty="0">
              <a:solidFill>
                <a:srgbClr val="FF0000"/>
              </a:solidFill>
            </a:endParaRPr>
          </a:p>
        </p:txBody>
      </p:sp>
      <p:pic>
        <p:nvPicPr>
          <p:cNvPr id="6" name="фон для презентации (лирика) - VA Real Piano-A Collectio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7584" y="47667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556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 </a:t>
            </a:r>
            <a:r>
              <a:rPr lang="ru-RU" b="1" dirty="0" smtClean="0"/>
              <a:t> </a:t>
            </a:r>
            <a:r>
              <a:rPr lang="ru-RU" sz="5300" b="1" dirty="0" smtClean="0">
                <a:solidFill>
                  <a:srgbClr val="FF0000"/>
                </a:solidFill>
              </a:rPr>
              <a:t>Наш любимый край </a:t>
            </a:r>
            <a:r>
              <a:rPr lang="ru-RU" sz="5300" b="1" dirty="0">
                <a:solidFill>
                  <a:srgbClr val="FF0000"/>
                </a:solidFill>
              </a:rPr>
              <a:t>Донской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418491"/>
            <a:ext cx="2952327" cy="22142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4077072"/>
            <a:ext cx="3360374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873" y="3632736"/>
            <a:ext cx="2355726" cy="3140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1147150"/>
            <a:ext cx="2067694" cy="2756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1418491"/>
            <a:ext cx="2952328" cy="22142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68945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6005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92088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Музей одного предмета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952" y="1124744"/>
            <a:ext cx="8413496" cy="26379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952" y="3861048"/>
            <a:ext cx="8773536" cy="28083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952" y="1065132"/>
            <a:ext cx="8773536" cy="28083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781719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632"/>
            <a:ext cx="9144000" cy="674136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04664"/>
            <a:ext cx="3709490" cy="59295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052" y="476672"/>
            <a:ext cx="3962963" cy="58940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7" y="421800"/>
            <a:ext cx="4530973" cy="61426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38894" y="1635323"/>
            <a:ext cx="5934995" cy="38406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647093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6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b="1" dirty="0" smtClean="0">
                <a:solidFill>
                  <a:srgbClr val="FF0000"/>
                </a:solidFill>
              </a:rPr>
              <a:t>Библиотека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47663" y="980729"/>
            <a:ext cx="5544619" cy="59766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16632"/>
            <a:ext cx="3792587" cy="175193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841144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b="1" dirty="0"/>
              <a:t> 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>
                <a:solidFill>
                  <a:srgbClr val="FF0000"/>
                </a:solidFill>
              </a:rPr>
              <a:t>Фильмотека</a:t>
            </a:r>
            <a:r>
              <a:rPr lang="ru-RU" sz="1800" b="1" dirty="0"/>
              <a:t/>
            </a:r>
            <a:br>
              <a:rPr lang="ru-RU" sz="1800" b="1" dirty="0"/>
            </a:br>
            <a:r>
              <a:rPr lang="ru-RU" sz="2000" b="1" dirty="0" smtClean="0">
                <a:solidFill>
                  <a:srgbClr val="002060"/>
                </a:solidFill>
              </a:rPr>
              <a:t>1.Детям </a:t>
            </a:r>
            <a:r>
              <a:rPr lang="ru-RU" sz="2000" b="1" dirty="0">
                <a:solidFill>
                  <a:srgbClr val="002060"/>
                </a:solidFill>
              </a:rPr>
              <a:t>о музеях.</a:t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2. </a:t>
            </a:r>
            <a:r>
              <a:rPr lang="ru-RU" sz="2000" b="1" dirty="0">
                <a:solidFill>
                  <a:srgbClr val="002060"/>
                </a:solidFill>
              </a:rPr>
              <a:t>Правила поведения в музеях. (для дошкольников)</a:t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3.Какие  </a:t>
            </a:r>
            <a:r>
              <a:rPr lang="ru-RU" sz="2000" b="1" dirty="0">
                <a:solidFill>
                  <a:srgbClr val="002060"/>
                </a:solidFill>
              </a:rPr>
              <a:t>бывают музеи.</a:t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>4</a:t>
            </a:r>
            <a:r>
              <a:rPr lang="ru-RU" sz="2000" b="1" dirty="0" smtClean="0">
                <a:solidFill>
                  <a:srgbClr val="002060"/>
                </a:solidFill>
              </a:rPr>
              <a:t>.Необычные </a:t>
            </a:r>
            <a:r>
              <a:rPr lang="ru-RU" sz="2000" b="1" dirty="0">
                <a:solidFill>
                  <a:srgbClr val="002060"/>
                </a:solidFill>
              </a:rPr>
              <a:t>музеи России.</a:t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>5</a:t>
            </a:r>
            <a:r>
              <a:rPr lang="ru-RU" sz="2000" b="1" dirty="0" smtClean="0">
                <a:solidFill>
                  <a:srgbClr val="002060"/>
                </a:solidFill>
              </a:rPr>
              <a:t>. Детям о Великой Отечественной войне.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6.Дошкольникам о </a:t>
            </a:r>
            <a:r>
              <a:rPr lang="ru-RU" sz="2000" b="1" dirty="0">
                <a:solidFill>
                  <a:srgbClr val="002060"/>
                </a:solidFill>
              </a:rPr>
              <a:t>Великой Отечественной войне</a:t>
            </a:r>
            <a:r>
              <a:rPr lang="ru-RU" sz="2000" b="1" dirty="0" smtClean="0">
                <a:solidFill>
                  <a:srgbClr val="002060"/>
                </a:solidFill>
              </a:rPr>
              <a:t>.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7. Дошкольникам о войне.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8.Истории  и традиции донского казачества.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9. Донские казаки-краткая история.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10.Нахаленок-М.А. Шолохов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11. Судьба человека-краткое содержание.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12. История одного предмета.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1971" y="2867922"/>
            <a:ext cx="2018327" cy="8640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823" y="237163"/>
            <a:ext cx="2784309" cy="208823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9054" y="2325395"/>
            <a:ext cx="1595055" cy="19491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3996102"/>
            <a:ext cx="2071283" cy="266367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0905" y="4161239"/>
            <a:ext cx="2481547" cy="248154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274546"/>
            <a:ext cx="2562636" cy="189075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3893150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72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 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/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/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/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/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sz="8900" b="1" dirty="0" smtClean="0">
                <a:solidFill>
                  <a:srgbClr val="FF0000"/>
                </a:solidFill>
              </a:rPr>
              <a:t>СПАСИБО ЗА ВНИМАНИЕ!!!</a:t>
            </a:r>
            <a:endParaRPr lang="ru-RU" sz="89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8702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3298378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/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Задачи </a:t>
            </a:r>
            <a:r>
              <a:rPr lang="ru-RU" b="1" dirty="0">
                <a:solidFill>
                  <a:srgbClr val="FF0000"/>
                </a:solidFill>
              </a:rPr>
              <a:t>музейной педагогики: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sz="2000" dirty="0">
                <a:solidFill>
                  <a:srgbClr val="FF0000"/>
                </a:solidFill>
              </a:rPr>
              <a:t>• Формирование системы критериев и механизмов оценки образовательного результата музейной педагогики</a:t>
            </a:r>
            <a:r>
              <a:rPr lang="ru-RU" sz="2000" dirty="0" smtClean="0">
                <a:solidFill>
                  <a:srgbClr val="FF0000"/>
                </a:solidFill>
              </a:rPr>
              <a:t>.</a:t>
            </a:r>
            <a:br>
              <a:rPr lang="ru-RU" sz="2000" dirty="0" smtClean="0">
                <a:solidFill>
                  <a:srgbClr val="FF0000"/>
                </a:solidFill>
              </a:rPr>
            </a:br>
            <a:r>
              <a:rPr lang="ru-RU" sz="2000" dirty="0">
                <a:solidFill>
                  <a:srgbClr val="FF0000"/>
                </a:solidFill>
              </a:rPr>
              <a:t/>
            </a:r>
            <a:br>
              <a:rPr lang="ru-RU" sz="2000" dirty="0">
                <a:solidFill>
                  <a:srgbClr val="FF0000"/>
                </a:solidFill>
              </a:rPr>
            </a:br>
            <a:r>
              <a:rPr lang="ru-RU" sz="2000" dirty="0">
                <a:solidFill>
                  <a:srgbClr val="FF0000"/>
                </a:solidFill>
              </a:rPr>
              <a:t>• Обогащение предметно-развивающей среды ДОУ</a:t>
            </a:r>
            <a:r>
              <a:rPr lang="ru-RU" sz="2000" dirty="0" smtClean="0">
                <a:solidFill>
                  <a:srgbClr val="FF0000"/>
                </a:solidFill>
              </a:rPr>
              <a:t>.</a:t>
            </a:r>
            <a:br>
              <a:rPr lang="ru-RU" sz="2000" dirty="0" smtClean="0">
                <a:solidFill>
                  <a:srgbClr val="FF0000"/>
                </a:solidFill>
              </a:rPr>
            </a:br>
            <a:r>
              <a:rPr lang="ru-RU" sz="2000" dirty="0">
                <a:solidFill>
                  <a:srgbClr val="FF0000"/>
                </a:solidFill>
              </a:rPr>
              <a:t/>
            </a:r>
            <a:br>
              <a:rPr lang="ru-RU" sz="2000" dirty="0">
                <a:solidFill>
                  <a:srgbClr val="FF0000"/>
                </a:solidFill>
              </a:rPr>
            </a:br>
            <a:r>
              <a:rPr lang="ru-RU" sz="2000" dirty="0">
                <a:solidFill>
                  <a:srgbClr val="FF0000"/>
                </a:solidFill>
              </a:rPr>
              <a:t>• Формирование у дошкольников представления о музее</a:t>
            </a:r>
            <a:r>
              <a:rPr lang="ru-RU" sz="2000" dirty="0" smtClean="0">
                <a:solidFill>
                  <a:srgbClr val="FF0000"/>
                </a:solidFill>
              </a:rPr>
              <a:t>.</a:t>
            </a:r>
            <a:br>
              <a:rPr lang="ru-RU" sz="2000" dirty="0" smtClean="0">
                <a:solidFill>
                  <a:srgbClr val="FF0000"/>
                </a:solidFill>
              </a:rPr>
            </a:br>
            <a:r>
              <a:rPr lang="ru-RU" sz="2000" dirty="0">
                <a:solidFill>
                  <a:srgbClr val="FF0000"/>
                </a:solidFill>
              </a:rPr>
              <a:t/>
            </a:r>
            <a:br>
              <a:rPr lang="ru-RU" sz="2000" dirty="0">
                <a:solidFill>
                  <a:srgbClr val="FF0000"/>
                </a:solidFill>
              </a:rPr>
            </a:br>
            <a:r>
              <a:rPr lang="ru-RU" sz="2000" dirty="0">
                <a:solidFill>
                  <a:srgbClr val="FF0000"/>
                </a:solidFill>
              </a:rPr>
              <a:t>• Развитие познавательных способностей и </a:t>
            </a:r>
            <a:r>
              <a:rPr lang="ru-RU" sz="2000" dirty="0" smtClean="0">
                <a:solidFill>
                  <a:srgbClr val="FF0000"/>
                </a:solidFill>
              </a:rPr>
              <a:t>познавательной деятельности.</a:t>
            </a:r>
            <a:br>
              <a:rPr lang="ru-RU" sz="2000" dirty="0" smtClean="0">
                <a:solidFill>
                  <a:srgbClr val="FF0000"/>
                </a:solidFill>
              </a:rPr>
            </a:br>
            <a:r>
              <a:rPr lang="ru-RU" sz="2000" dirty="0">
                <a:solidFill>
                  <a:srgbClr val="FF0000"/>
                </a:solidFill>
              </a:rPr>
              <a:t/>
            </a:r>
            <a:br>
              <a:rPr lang="ru-RU" sz="2000" dirty="0">
                <a:solidFill>
                  <a:srgbClr val="FF0000"/>
                </a:solidFill>
              </a:rPr>
            </a:br>
            <a:r>
              <a:rPr lang="ru-RU" sz="2000" dirty="0">
                <a:solidFill>
                  <a:srgbClr val="FF0000"/>
                </a:solidFill>
              </a:rPr>
              <a:t>• Формирование проектно-исследовательских умений и навыков</a:t>
            </a:r>
            <a:r>
              <a:rPr lang="ru-RU" sz="1800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014689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8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6322714"/>
          </a:xfrm>
        </p:spPr>
        <p:txBody>
          <a:bodyPr>
            <a:noAutofit/>
          </a:bodyPr>
          <a:lstStyle/>
          <a:p>
            <a:pPr algn="l"/>
            <a:r>
              <a:rPr lang="ru-RU" sz="4000" b="1" dirty="0" smtClean="0">
                <a:solidFill>
                  <a:srgbClr val="FF0000"/>
                </a:solidFill>
              </a:rPr>
              <a:t> </a:t>
            </a:r>
            <a:br>
              <a:rPr lang="ru-RU" sz="4000" b="1" dirty="0" smtClean="0">
                <a:solidFill>
                  <a:srgbClr val="FF0000"/>
                </a:solidFill>
              </a:rPr>
            </a:br>
            <a:r>
              <a:rPr lang="ru-RU" sz="4000" b="1" dirty="0" smtClean="0">
                <a:solidFill>
                  <a:srgbClr val="FF0000"/>
                </a:solidFill>
              </a:rPr>
              <a:t/>
            </a:r>
            <a:br>
              <a:rPr lang="ru-RU" sz="4000" b="1" dirty="0" smtClean="0">
                <a:solidFill>
                  <a:srgbClr val="FF0000"/>
                </a:solidFill>
              </a:rPr>
            </a:br>
            <a:r>
              <a:rPr lang="ru-RU" sz="4000" b="1" dirty="0">
                <a:solidFill>
                  <a:srgbClr val="FF0000"/>
                </a:solidFill>
              </a:rPr>
              <a:t/>
            </a:r>
            <a:br>
              <a:rPr lang="ru-RU" sz="4000" b="1" dirty="0">
                <a:solidFill>
                  <a:srgbClr val="FF0000"/>
                </a:solidFill>
              </a:rPr>
            </a:br>
            <a:r>
              <a:rPr lang="ru-RU" sz="4000" b="1" dirty="0" smtClean="0">
                <a:solidFill>
                  <a:srgbClr val="FF0000"/>
                </a:solidFill>
              </a:rPr>
              <a:t/>
            </a:r>
            <a:br>
              <a:rPr lang="ru-RU" sz="4000" b="1" dirty="0" smtClean="0">
                <a:solidFill>
                  <a:srgbClr val="FF0000"/>
                </a:solidFill>
              </a:rPr>
            </a:br>
            <a:r>
              <a:rPr lang="ru-RU" sz="4000" b="1" dirty="0">
                <a:solidFill>
                  <a:srgbClr val="FF0000"/>
                </a:solidFill>
              </a:rPr>
              <a:t/>
            </a:r>
            <a:br>
              <a:rPr lang="ru-RU" sz="4000" b="1" dirty="0">
                <a:solidFill>
                  <a:srgbClr val="FF0000"/>
                </a:solidFill>
              </a:rPr>
            </a:br>
            <a:r>
              <a:rPr lang="ru-RU" sz="4000" b="1" dirty="0" smtClean="0">
                <a:solidFill>
                  <a:srgbClr val="FF0000"/>
                </a:solidFill>
              </a:rPr>
              <a:t>Принципы </a:t>
            </a:r>
            <a:r>
              <a:rPr lang="ru-RU" sz="4000" b="1" dirty="0">
                <a:solidFill>
                  <a:srgbClr val="FF0000"/>
                </a:solidFill>
              </a:rPr>
              <a:t>музейной педагогики</a:t>
            </a:r>
            <a:r>
              <a:rPr lang="ru-RU" sz="4000" b="1" dirty="0" smtClean="0">
                <a:solidFill>
                  <a:srgbClr val="FF0000"/>
                </a:solidFill>
              </a:rPr>
              <a:t>:</a:t>
            </a:r>
            <a:r>
              <a:rPr lang="ru-RU" sz="4000" b="1" dirty="0">
                <a:solidFill>
                  <a:srgbClr val="FF0000"/>
                </a:solidFill>
              </a:rPr>
              <a:t/>
            </a:r>
            <a:br>
              <a:rPr lang="ru-RU" sz="4000" b="1" dirty="0">
                <a:solidFill>
                  <a:srgbClr val="FF0000"/>
                </a:solidFill>
              </a:rPr>
            </a:br>
            <a:r>
              <a:rPr lang="ru-RU" sz="2800" b="1" dirty="0">
                <a:solidFill>
                  <a:srgbClr val="FF0000"/>
                </a:solidFill>
              </a:rPr>
              <a:t>Наглядность.</a:t>
            </a:r>
            <a:br>
              <a:rPr lang="ru-RU" sz="2800" b="1" dirty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Доступность.</a:t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Динамичность.</a:t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Содержательность.</a:t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>
                <a:solidFill>
                  <a:srgbClr val="FF0000"/>
                </a:solidFill>
              </a:rPr>
              <a:t>Последовательность.</a:t>
            </a:r>
            <a:br>
              <a:rPr lang="ru-RU" sz="2800" b="1" dirty="0">
                <a:solidFill>
                  <a:srgbClr val="FF0000"/>
                </a:solidFill>
              </a:rPr>
            </a:br>
            <a:r>
              <a:rPr lang="ru-RU" sz="2800" b="1" dirty="0">
                <a:solidFill>
                  <a:srgbClr val="FF0000"/>
                </a:solidFill>
              </a:rPr>
              <a:t>Гуманизм.</a:t>
            </a:r>
            <a:br>
              <a:rPr lang="ru-RU" sz="2800" b="1" dirty="0">
                <a:solidFill>
                  <a:srgbClr val="FF0000"/>
                </a:solidFill>
              </a:rPr>
            </a:br>
            <a:r>
              <a:rPr lang="ru-RU" sz="2800" b="1" dirty="0">
                <a:solidFill>
                  <a:srgbClr val="FF0000"/>
                </a:solidFill>
              </a:rPr>
              <a:t>Поощрение.</a:t>
            </a:r>
            <a:br>
              <a:rPr lang="ru-RU" sz="2800" b="1" dirty="0">
                <a:solidFill>
                  <a:srgbClr val="FF0000"/>
                </a:solidFill>
              </a:rPr>
            </a:br>
            <a:r>
              <a:rPr lang="ru-RU" sz="2800" b="1" dirty="0">
                <a:solidFill>
                  <a:srgbClr val="FF0000"/>
                </a:solidFill>
              </a:rPr>
              <a:t>Подвижность структуры занятий-экскурсий</a:t>
            </a:r>
            <a:r>
              <a:rPr lang="ru-RU" sz="2800" b="1" dirty="0">
                <a:solidFill>
                  <a:srgbClr val="FF0000"/>
                </a:solidFill>
              </a:rPr>
              <a:t/>
            </a:r>
            <a:br>
              <a:rPr lang="ru-RU" sz="2800" b="1" dirty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/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>
                <a:solidFill>
                  <a:srgbClr val="FF0000"/>
                </a:solidFill>
              </a:rPr>
              <a:t/>
            </a:r>
            <a:br>
              <a:rPr lang="ru-RU" sz="2800" b="1" dirty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/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4000" b="1" dirty="0" smtClean="0">
                <a:solidFill>
                  <a:srgbClr val="FF0000"/>
                </a:solidFill>
              </a:rPr>
              <a:t/>
            </a:r>
            <a:br>
              <a:rPr lang="ru-RU" sz="4000" b="1" dirty="0" smtClean="0">
                <a:solidFill>
                  <a:srgbClr val="FF0000"/>
                </a:solidFill>
              </a:rPr>
            </a:br>
            <a:r>
              <a:rPr lang="ru-RU" sz="4000" dirty="0">
                <a:solidFill>
                  <a:srgbClr val="FF0000"/>
                </a:solidFill>
              </a:rPr>
              <a:t/>
            </a:r>
            <a:br>
              <a:rPr lang="ru-RU" sz="4000" dirty="0">
                <a:solidFill>
                  <a:srgbClr val="FF0000"/>
                </a:solidFill>
              </a:rPr>
            </a:br>
            <a:r>
              <a:rPr lang="ru-RU" sz="4000" dirty="0">
                <a:solidFill>
                  <a:srgbClr val="FF0000"/>
                </a:solidFill>
              </a:rPr>
              <a:t/>
            </a:r>
            <a:br>
              <a:rPr lang="ru-RU" sz="4000" dirty="0">
                <a:solidFill>
                  <a:srgbClr val="FF0000"/>
                </a:solidFill>
              </a:rPr>
            </a:br>
            <a:r>
              <a:rPr lang="ru-RU" sz="4000" b="1" dirty="0">
                <a:solidFill>
                  <a:srgbClr val="FF0000"/>
                </a:solidFill>
              </a:rPr>
              <a:t/>
            </a:r>
            <a:br>
              <a:rPr lang="ru-RU" sz="4000" b="1" dirty="0">
                <a:solidFill>
                  <a:srgbClr val="FF0000"/>
                </a:solidFill>
              </a:rPr>
            </a:br>
            <a:r>
              <a:rPr lang="ru-RU" sz="4000" b="1" dirty="0">
                <a:solidFill>
                  <a:srgbClr val="FF0000"/>
                </a:solidFill>
              </a:rPr>
              <a:t/>
            </a:r>
            <a:br>
              <a:rPr lang="ru-RU" sz="4000" b="1" dirty="0">
                <a:solidFill>
                  <a:srgbClr val="FF0000"/>
                </a:solidFill>
              </a:rPr>
            </a:br>
            <a:endParaRPr lang="ru-RU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817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6322714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 </a:t>
            </a:r>
            <a:br>
              <a:rPr lang="ru-RU" sz="4000" b="1" dirty="0" smtClean="0">
                <a:solidFill>
                  <a:srgbClr val="FF0000"/>
                </a:solidFill>
              </a:rPr>
            </a:br>
            <a:r>
              <a:rPr lang="ru-RU" sz="4000" b="1" dirty="0" smtClean="0">
                <a:solidFill>
                  <a:srgbClr val="FF0000"/>
                </a:solidFill>
              </a:rPr>
              <a:t/>
            </a:r>
            <a:br>
              <a:rPr lang="ru-RU" sz="4000" b="1" dirty="0" smtClean="0">
                <a:solidFill>
                  <a:srgbClr val="FF0000"/>
                </a:solidFill>
              </a:rPr>
            </a:br>
            <a:r>
              <a:rPr lang="ru-RU" sz="4000" b="1" dirty="0">
                <a:solidFill>
                  <a:srgbClr val="FF0000"/>
                </a:solidFill>
              </a:rPr>
              <a:t/>
            </a:r>
            <a:br>
              <a:rPr lang="ru-RU" sz="4000" b="1" dirty="0">
                <a:solidFill>
                  <a:srgbClr val="FF0000"/>
                </a:solidFill>
              </a:rPr>
            </a:br>
            <a:r>
              <a:rPr lang="ru-RU" sz="4000" b="1" dirty="0" smtClean="0">
                <a:solidFill>
                  <a:srgbClr val="FF0000"/>
                </a:solidFill>
              </a:rPr>
              <a:t/>
            </a:r>
            <a:br>
              <a:rPr lang="ru-RU" sz="4000" b="1" dirty="0" smtClean="0">
                <a:solidFill>
                  <a:srgbClr val="FF0000"/>
                </a:solidFill>
              </a:rPr>
            </a:br>
            <a:r>
              <a:rPr lang="ru-RU" sz="4000" b="1" dirty="0" smtClean="0">
                <a:solidFill>
                  <a:srgbClr val="FF0000"/>
                </a:solidFill>
              </a:rPr>
              <a:t/>
            </a:r>
            <a:br>
              <a:rPr lang="ru-RU" sz="4000" b="1" dirty="0" smtClean="0">
                <a:solidFill>
                  <a:srgbClr val="FF0000"/>
                </a:solidFill>
              </a:rPr>
            </a:br>
            <a:r>
              <a:rPr lang="ru-RU" sz="4000" b="1" dirty="0">
                <a:solidFill>
                  <a:srgbClr val="FF0000"/>
                </a:solidFill>
              </a:rPr>
              <a:t/>
            </a:r>
            <a:br>
              <a:rPr lang="ru-RU" sz="4000" b="1" dirty="0">
                <a:solidFill>
                  <a:srgbClr val="FF0000"/>
                </a:solidFill>
              </a:rPr>
            </a:br>
            <a:r>
              <a:rPr lang="ru-RU" sz="4000" b="1" dirty="0" smtClean="0">
                <a:solidFill>
                  <a:srgbClr val="FF0000"/>
                </a:solidFill>
              </a:rPr>
              <a:t>Музеи Ростовской области</a:t>
            </a:r>
            <a:br>
              <a:rPr lang="ru-RU" sz="4000" b="1" dirty="0" smtClean="0">
                <a:solidFill>
                  <a:srgbClr val="FF0000"/>
                </a:solidFill>
              </a:rPr>
            </a:br>
            <a:r>
              <a:rPr lang="ru-RU" sz="4000" b="1" dirty="0">
                <a:solidFill>
                  <a:srgbClr val="FF0000"/>
                </a:solidFill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</a:rPr>
              <a:t>                        </a:t>
            </a:r>
            <a:r>
              <a:rPr lang="ru-RU" sz="2000" b="1" dirty="0" smtClean="0">
                <a:solidFill>
                  <a:srgbClr val="002060"/>
                </a:solidFill>
              </a:rPr>
              <a:t>1</a:t>
            </a:r>
            <a:r>
              <a:rPr lang="ru-RU" sz="2400" b="1" dirty="0" smtClean="0">
                <a:solidFill>
                  <a:srgbClr val="002060"/>
                </a:solidFill>
              </a:rPr>
              <a:t>.Азовский </a:t>
            </a:r>
            <a:r>
              <a:rPr lang="ru-RU" sz="2400" b="1" dirty="0">
                <a:solidFill>
                  <a:srgbClr val="002060"/>
                </a:solidFill>
              </a:rPr>
              <a:t>историко-археологический </a:t>
            </a:r>
            <a:r>
              <a:rPr lang="ru-RU" sz="2400" b="1" dirty="0" smtClean="0">
                <a:solidFill>
                  <a:srgbClr val="002060"/>
                </a:solidFill>
              </a:rPr>
              <a:t>и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</a:rPr>
              <a:t>                                          палеонтологический </a:t>
            </a:r>
            <a:r>
              <a:rPr lang="ru-RU" sz="2400" b="1" dirty="0">
                <a:solidFill>
                  <a:srgbClr val="002060"/>
                </a:solidFill>
              </a:rPr>
              <a:t>музей-заповедник</a:t>
            </a:r>
            <a:r>
              <a:rPr lang="ru-RU" sz="2400" b="1" dirty="0">
                <a:solidFill>
                  <a:srgbClr val="002060"/>
                </a:solidFill>
              </a:rPr>
              <a:t/>
            </a:r>
            <a:br>
              <a:rPr lang="ru-RU" sz="2400" b="1" dirty="0">
                <a:solidFill>
                  <a:srgbClr val="002060"/>
                </a:solidFill>
              </a:rPr>
            </a:br>
            <a:r>
              <a:rPr lang="ru-RU" sz="4000" b="1" dirty="0" smtClean="0">
                <a:solidFill>
                  <a:srgbClr val="002060"/>
                </a:solidFill>
              </a:rPr>
              <a:t/>
            </a:r>
            <a:br>
              <a:rPr lang="ru-RU" sz="4000" b="1" dirty="0" smtClean="0">
                <a:solidFill>
                  <a:srgbClr val="002060"/>
                </a:solidFill>
              </a:rPr>
            </a:br>
            <a:r>
              <a:rPr lang="ru-RU" sz="4000" b="1" dirty="0" smtClean="0">
                <a:solidFill>
                  <a:srgbClr val="002060"/>
                </a:solidFill>
              </a:rPr>
              <a:t/>
            </a:r>
            <a:br>
              <a:rPr lang="ru-RU" sz="4000" b="1" dirty="0" smtClean="0">
                <a:solidFill>
                  <a:srgbClr val="002060"/>
                </a:solidFill>
              </a:rPr>
            </a:br>
            <a:r>
              <a:rPr lang="ru-RU" sz="4000" b="1" dirty="0">
                <a:solidFill>
                  <a:srgbClr val="002060"/>
                </a:solidFill>
              </a:rPr>
              <a:t/>
            </a:r>
            <a:br>
              <a:rPr lang="ru-RU" sz="4000" b="1" dirty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2.</a:t>
            </a:r>
            <a:r>
              <a:rPr lang="ru-RU" sz="2400" b="1" dirty="0" smtClean="0">
                <a:solidFill>
                  <a:srgbClr val="002060"/>
                </a:solidFill>
              </a:rPr>
              <a:t>Домик Чехова</a:t>
            </a:r>
            <a:r>
              <a:rPr lang="ru-RU" sz="2400" b="1" dirty="0">
                <a:solidFill>
                  <a:srgbClr val="002060"/>
                </a:solidFill>
              </a:rPr>
              <a:t/>
            </a:r>
            <a:br>
              <a:rPr lang="ru-RU" sz="2400" b="1" dirty="0">
                <a:solidFill>
                  <a:srgbClr val="002060"/>
                </a:solidFill>
              </a:rPr>
            </a:br>
            <a:r>
              <a:rPr lang="ru-RU" sz="4000" b="1" dirty="0" smtClean="0">
                <a:solidFill>
                  <a:srgbClr val="002060"/>
                </a:solidFill>
              </a:rPr>
              <a:t/>
            </a:r>
            <a:br>
              <a:rPr lang="ru-RU" sz="4000" b="1" dirty="0" smtClean="0">
                <a:solidFill>
                  <a:srgbClr val="002060"/>
                </a:solidFill>
              </a:rPr>
            </a:br>
            <a:r>
              <a:rPr lang="ru-RU" sz="4000" b="1" dirty="0">
                <a:solidFill>
                  <a:srgbClr val="002060"/>
                </a:solidFill>
              </a:rPr>
              <a:t/>
            </a:r>
            <a:br>
              <a:rPr lang="ru-RU" sz="4000" b="1" dirty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                                                     3.</a:t>
            </a:r>
            <a:r>
              <a:rPr lang="ru-RU" sz="2000" b="1" dirty="0">
                <a:solidFill>
                  <a:srgbClr val="002060"/>
                </a:solidFill>
              </a:rPr>
              <a:t> Музей железнодорожной техники СКЖД под открытым небом</a:t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FF0000"/>
                </a:solidFill>
              </a:rPr>
              <a:t/>
            </a:r>
            <a:br>
              <a:rPr lang="ru-RU" sz="2000" b="1" dirty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/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4000" b="1" dirty="0" smtClean="0">
                <a:solidFill>
                  <a:srgbClr val="FF0000"/>
                </a:solidFill>
              </a:rPr>
              <a:t/>
            </a:r>
            <a:br>
              <a:rPr lang="ru-RU" sz="4000" b="1" dirty="0" smtClean="0">
                <a:solidFill>
                  <a:srgbClr val="FF0000"/>
                </a:solidFill>
              </a:rPr>
            </a:br>
            <a:r>
              <a:rPr lang="ru-RU" sz="4000" dirty="0">
                <a:solidFill>
                  <a:srgbClr val="FF0000"/>
                </a:solidFill>
              </a:rPr>
              <a:t/>
            </a:r>
            <a:br>
              <a:rPr lang="ru-RU" sz="4000" dirty="0">
                <a:solidFill>
                  <a:srgbClr val="FF0000"/>
                </a:solidFill>
              </a:rPr>
            </a:br>
            <a:r>
              <a:rPr lang="ru-RU" sz="4000" dirty="0">
                <a:solidFill>
                  <a:srgbClr val="FF0000"/>
                </a:solidFill>
              </a:rPr>
              <a:t/>
            </a:r>
            <a:br>
              <a:rPr lang="ru-RU" sz="4000" dirty="0">
                <a:solidFill>
                  <a:srgbClr val="FF0000"/>
                </a:solidFill>
              </a:rPr>
            </a:br>
            <a:r>
              <a:rPr lang="ru-RU" sz="4000" b="1" dirty="0">
                <a:solidFill>
                  <a:srgbClr val="FF0000"/>
                </a:solidFill>
              </a:rPr>
              <a:t/>
            </a:r>
            <a:br>
              <a:rPr lang="ru-RU" sz="4000" b="1" dirty="0">
                <a:solidFill>
                  <a:srgbClr val="FF0000"/>
                </a:solidFill>
              </a:rPr>
            </a:br>
            <a:r>
              <a:rPr lang="ru-RU" sz="4000" b="1" dirty="0">
                <a:solidFill>
                  <a:srgbClr val="FF0000"/>
                </a:solidFill>
              </a:rPr>
              <a:t/>
            </a:r>
            <a:br>
              <a:rPr lang="ru-RU" sz="4000" b="1" dirty="0">
                <a:solidFill>
                  <a:srgbClr val="FF0000"/>
                </a:solidFill>
              </a:rPr>
            </a:b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96752"/>
            <a:ext cx="2160240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177" y="2924944"/>
            <a:ext cx="2160240" cy="1620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177" y="4473116"/>
            <a:ext cx="2155632" cy="1638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46711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6322714"/>
          </a:xfrm>
        </p:spPr>
        <p:txBody>
          <a:bodyPr>
            <a:noAutofit/>
          </a:bodyPr>
          <a:lstStyle/>
          <a:p>
            <a:pPr algn="r"/>
            <a:r>
              <a:rPr lang="ru-RU" sz="4000" b="1" dirty="0" smtClean="0">
                <a:solidFill>
                  <a:srgbClr val="FF0000"/>
                </a:solidFill>
              </a:rPr>
              <a:t> </a:t>
            </a:r>
            <a:br>
              <a:rPr lang="ru-RU" sz="4000" b="1" dirty="0" smtClean="0">
                <a:solidFill>
                  <a:srgbClr val="FF0000"/>
                </a:solidFill>
              </a:rPr>
            </a:br>
            <a:r>
              <a:rPr lang="ru-RU" sz="4000" b="1" dirty="0" smtClean="0">
                <a:solidFill>
                  <a:srgbClr val="FF0000"/>
                </a:solidFill>
              </a:rPr>
              <a:t/>
            </a:r>
            <a:br>
              <a:rPr lang="ru-RU" sz="4000" b="1" dirty="0" smtClean="0">
                <a:solidFill>
                  <a:srgbClr val="FF0000"/>
                </a:solidFill>
              </a:rPr>
            </a:br>
            <a:r>
              <a:rPr lang="ru-RU" sz="4000" b="1" dirty="0">
                <a:solidFill>
                  <a:srgbClr val="FF0000"/>
                </a:solidFill>
              </a:rPr>
              <a:t/>
            </a:r>
            <a:br>
              <a:rPr lang="ru-RU" sz="4000" b="1" dirty="0">
                <a:solidFill>
                  <a:srgbClr val="FF0000"/>
                </a:solidFill>
              </a:rPr>
            </a:br>
            <a:r>
              <a:rPr lang="ru-RU" sz="4000" b="1" dirty="0" smtClean="0">
                <a:solidFill>
                  <a:srgbClr val="FF0000"/>
                </a:solidFill>
              </a:rPr>
              <a:t/>
            </a:r>
            <a:br>
              <a:rPr lang="ru-RU" sz="4000" b="1" dirty="0" smtClean="0">
                <a:solidFill>
                  <a:srgbClr val="FF0000"/>
                </a:solidFill>
              </a:rPr>
            </a:br>
            <a:r>
              <a:rPr lang="ru-RU" sz="4000" b="1" dirty="0" smtClean="0">
                <a:solidFill>
                  <a:srgbClr val="FF0000"/>
                </a:solidFill>
              </a:rPr>
              <a:t/>
            </a:r>
            <a:br>
              <a:rPr lang="ru-RU" sz="4000" b="1" dirty="0" smtClean="0">
                <a:solidFill>
                  <a:srgbClr val="FF0000"/>
                </a:solidFill>
              </a:rPr>
            </a:br>
            <a:r>
              <a:rPr lang="ru-RU" sz="4000" b="1" dirty="0" smtClean="0">
                <a:solidFill>
                  <a:srgbClr val="FF0000"/>
                </a:solidFill>
              </a:rPr>
              <a:t>Музеи Ростовской области</a:t>
            </a:r>
            <a:br>
              <a:rPr lang="ru-RU" sz="4000" b="1" dirty="0" smtClean="0">
                <a:solidFill>
                  <a:srgbClr val="FF0000"/>
                </a:solidFill>
              </a:rPr>
            </a:br>
            <a:r>
              <a:rPr lang="ru-RU" sz="4000" b="1" dirty="0">
                <a:solidFill>
                  <a:srgbClr val="FF0000"/>
                </a:solidFill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</a:rPr>
              <a:t>                        </a:t>
            </a:r>
            <a:r>
              <a:rPr lang="ru-RU" sz="2000" b="1" dirty="0" smtClean="0">
                <a:solidFill>
                  <a:srgbClr val="002060"/>
                </a:solidFill>
              </a:rPr>
              <a:t>5</a:t>
            </a:r>
            <a:r>
              <a:rPr lang="ru-RU" sz="2400" b="1" dirty="0" smtClean="0">
                <a:solidFill>
                  <a:srgbClr val="002060"/>
                </a:solidFill>
              </a:rPr>
              <a:t>.Ростовский музей космонавтики</a:t>
            </a:r>
            <a:r>
              <a:rPr lang="ru-RU" sz="2400" b="1" dirty="0">
                <a:solidFill>
                  <a:srgbClr val="002060"/>
                </a:solidFill>
              </a:rPr>
              <a:t/>
            </a:r>
            <a:br>
              <a:rPr lang="ru-RU" sz="2400" b="1" dirty="0">
                <a:solidFill>
                  <a:srgbClr val="002060"/>
                </a:solidFill>
              </a:rPr>
            </a:br>
            <a:r>
              <a:rPr lang="ru-RU" sz="4000" b="1" dirty="0" smtClean="0">
                <a:solidFill>
                  <a:srgbClr val="002060"/>
                </a:solidFill>
              </a:rPr>
              <a:t/>
            </a:r>
            <a:br>
              <a:rPr lang="ru-RU" sz="4000" b="1" dirty="0" smtClean="0">
                <a:solidFill>
                  <a:srgbClr val="002060"/>
                </a:solidFill>
              </a:rPr>
            </a:br>
            <a:r>
              <a:rPr lang="ru-RU" sz="4000" b="1" dirty="0" smtClean="0">
                <a:solidFill>
                  <a:srgbClr val="002060"/>
                </a:solidFill>
              </a:rPr>
              <a:t/>
            </a:r>
            <a:br>
              <a:rPr lang="ru-RU" sz="4000" b="1" dirty="0" smtClean="0">
                <a:solidFill>
                  <a:srgbClr val="002060"/>
                </a:solidFill>
              </a:rPr>
            </a:br>
            <a:r>
              <a:rPr lang="ru-RU" sz="4000" b="1" dirty="0">
                <a:solidFill>
                  <a:srgbClr val="002060"/>
                </a:solidFill>
              </a:rPr>
              <a:t/>
            </a:r>
            <a:br>
              <a:rPr lang="ru-RU" sz="4000" b="1" dirty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6.</a:t>
            </a:r>
            <a:r>
              <a:rPr lang="ru-RU" sz="2400" b="1" dirty="0" smtClean="0">
                <a:solidFill>
                  <a:srgbClr val="002060"/>
                </a:solidFill>
              </a:rPr>
              <a:t>Архиологический музей заповедник.</a:t>
            </a:r>
            <a:r>
              <a:rPr lang="ru-RU" sz="2400" b="1" dirty="0">
                <a:solidFill>
                  <a:srgbClr val="002060"/>
                </a:solidFill>
              </a:rPr>
              <a:t/>
            </a:r>
            <a:br>
              <a:rPr lang="ru-RU" sz="2400" b="1" dirty="0">
                <a:solidFill>
                  <a:srgbClr val="002060"/>
                </a:solidFill>
              </a:rPr>
            </a:br>
            <a:r>
              <a:rPr lang="ru-RU" sz="4000" b="1" dirty="0" smtClean="0">
                <a:solidFill>
                  <a:srgbClr val="002060"/>
                </a:solidFill>
              </a:rPr>
              <a:t/>
            </a:r>
            <a:br>
              <a:rPr lang="ru-RU" sz="4000" b="1" dirty="0" smtClean="0">
                <a:solidFill>
                  <a:srgbClr val="002060"/>
                </a:solidFill>
              </a:rPr>
            </a:br>
            <a:r>
              <a:rPr lang="ru-RU" sz="4000" b="1" dirty="0">
                <a:solidFill>
                  <a:srgbClr val="002060"/>
                </a:solidFill>
              </a:rPr>
              <a:t/>
            </a:r>
            <a:br>
              <a:rPr lang="ru-RU" sz="4000" b="1" dirty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                                                     </a:t>
            </a:r>
            <a:r>
              <a:rPr lang="ru-RU" sz="2000" b="1" dirty="0">
                <a:solidFill>
                  <a:srgbClr val="002060"/>
                </a:solidFill>
              </a:rPr>
              <a:t>7</a:t>
            </a:r>
            <a:r>
              <a:rPr lang="ru-RU" sz="2000" b="1" dirty="0" smtClean="0">
                <a:solidFill>
                  <a:srgbClr val="002060"/>
                </a:solidFill>
              </a:rPr>
              <a:t>. Культурно выставочный центр ДГТУ Донская казачья гвардия  и многие другие</a:t>
            </a:r>
            <a:r>
              <a:rPr lang="ru-RU" sz="2000" b="1" dirty="0">
                <a:solidFill>
                  <a:srgbClr val="002060"/>
                </a:solidFill>
              </a:rPr>
              <a:t/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/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/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4000" b="1" dirty="0" smtClean="0">
                <a:solidFill>
                  <a:srgbClr val="FF0000"/>
                </a:solidFill>
              </a:rPr>
              <a:t/>
            </a:r>
            <a:br>
              <a:rPr lang="ru-RU" sz="4000" b="1" dirty="0" smtClean="0">
                <a:solidFill>
                  <a:srgbClr val="FF0000"/>
                </a:solidFill>
              </a:rPr>
            </a:br>
            <a:r>
              <a:rPr lang="ru-RU" sz="4000" dirty="0">
                <a:solidFill>
                  <a:srgbClr val="FF0000"/>
                </a:solidFill>
              </a:rPr>
              <a:t/>
            </a:r>
            <a:br>
              <a:rPr lang="ru-RU" sz="4000" dirty="0">
                <a:solidFill>
                  <a:srgbClr val="FF0000"/>
                </a:solidFill>
              </a:rPr>
            </a:br>
            <a:r>
              <a:rPr lang="ru-RU" sz="4000" dirty="0">
                <a:solidFill>
                  <a:srgbClr val="FF0000"/>
                </a:solidFill>
              </a:rPr>
              <a:t/>
            </a:r>
            <a:br>
              <a:rPr lang="ru-RU" sz="4000" dirty="0">
                <a:solidFill>
                  <a:srgbClr val="FF0000"/>
                </a:solidFill>
              </a:rPr>
            </a:br>
            <a:r>
              <a:rPr lang="ru-RU" sz="4000" b="1" dirty="0">
                <a:solidFill>
                  <a:srgbClr val="FF0000"/>
                </a:solidFill>
              </a:rPr>
              <a:t/>
            </a:r>
            <a:br>
              <a:rPr lang="ru-RU" sz="4000" b="1" dirty="0">
                <a:solidFill>
                  <a:srgbClr val="FF0000"/>
                </a:solidFill>
              </a:rPr>
            </a:br>
            <a:r>
              <a:rPr lang="ru-RU" sz="4000" b="1" dirty="0">
                <a:solidFill>
                  <a:srgbClr val="FF0000"/>
                </a:solidFill>
              </a:rPr>
              <a:t/>
            </a:r>
            <a:br>
              <a:rPr lang="ru-RU" sz="4000" b="1" dirty="0">
                <a:solidFill>
                  <a:srgbClr val="FF0000"/>
                </a:solidFill>
              </a:rPr>
            </a:b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3074" name="Picture 2" descr="https://dynamic-media-cdn.tripadvisor.com/media/photo-o/08/9b/cf/3d/photo1jpg.jpg?w=500&amp;h=-1&amp;s=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563" y="949888"/>
            <a:ext cx="2208246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564" y="2471155"/>
            <a:ext cx="2237233" cy="1677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437112"/>
            <a:ext cx="2250250" cy="18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6305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51504" cy="687404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1426170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Региональный компонент.</a:t>
            </a:r>
            <a:br>
              <a:rPr lang="ru-RU" sz="5400" b="1" dirty="0" smtClean="0">
                <a:solidFill>
                  <a:srgbClr val="FF0000"/>
                </a:solidFill>
              </a:rPr>
            </a:br>
            <a:r>
              <a:rPr lang="ru-RU" sz="3200" b="1" dirty="0" smtClean="0">
                <a:solidFill>
                  <a:srgbClr val="FF0000"/>
                </a:solidFill>
              </a:rPr>
              <a:t>Патриотическое воспитание.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5" name="Рисунок 4" descr="Изображение выглядит как одежда, Человеческое лицо, человек, в помещении&#10;&#10;Автоматически созданное описание"/>
          <p:cNvPicPr>
            <a:picLocks noChangeAspect="1"/>
            <a:extLst>
              <a:ext uri="smNativeData">
                <sm:smNativeData xmlns:sm="smNativeData" xmlns:lc="http://schemas.openxmlformats.org/drawingml/2006/lockedCanvas" xmlns="" val="SMDATA_17_rb7QuhMAAAAlAAAAEQAAAC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CMAAAAAgAAABQAAAAy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DQSmIB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Af39/AOfm5gPMzMwAwMD/AH9/fwAAAAAAAAAAAAAAAAD///8AAAAAACEAAAAYAAAAFAAAAOABAAApCgAAoCMAAHkjAAAQ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252696" y="2204864"/>
            <a:ext cx="4128458" cy="3096344"/>
          </a:xfrm>
          <a:prstGeom prst="rect">
            <a:avLst/>
          </a:prstGeom>
          <a:noFill/>
          <a:ln w="88900" cmpd="thickThin">
            <a:solidFill>
              <a:srgbClr val="000000"/>
            </a:solidFill>
          </a:ln>
          <a:effectLst/>
        </p:spPr>
      </p:pic>
      <p:pic>
        <p:nvPicPr>
          <p:cNvPr id="6" name="Рисунок 5" descr="Изображение выглядит как в помещении, стена, Человеческое лицо, одежда&#10;&#10;Автоматически созданное описание"/>
          <p:cNvPicPr>
            <a:picLocks noChangeAspect="1"/>
            <a:extLst>
              <a:ext uri="smNativeData">
                <sm:smNativeData xmlns:sm="smNativeData" xmlns:lc="http://schemas.openxmlformats.org/drawingml/2006/lockedCanvas" xmlns="" val="SMDATA_17_rb7QuhMAAAAlAAAAEQAAAC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CMAAAAAgAAABQAAAAy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Ds9aUJ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Af39/AOfm5gPMzMwAwMD/AH9/fwAAAAAAAAAAAAAAAAD///8AAAAAACEAAAAYAAAAFAAAAAgnAAApCgAAyEgAAHkjAAAQAAAAJgAAAAgAAAD//////////w=="/>
              </a:ext>
            </a:extLst>
          </p:cNvPicPr>
          <p:nvPr/>
        </p:nvPicPr>
        <p:blipFill>
          <a:blip r:embed="rId4"/>
          <a:stretch>
            <a:fillRect/>
          </a:stretch>
        </p:blipFill>
        <p:spPr>
          <a:xfrm>
            <a:off x="4788022" y="2132856"/>
            <a:ext cx="4114773" cy="3168352"/>
          </a:xfrm>
          <a:prstGeom prst="rect">
            <a:avLst/>
          </a:prstGeom>
          <a:noFill/>
          <a:ln w="88900" cmpd="thickThin">
            <a:solidFill>
              <a:srgbClr val="000000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9997913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>
                <a:solidFill>
                  <a:srgbClr val="FF0000"/>
                </a:solidFill>
              </a:rPr>
              <a:t>Растим патриотов!!!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Рисунок 4" descr="Изображение выглядит как одежда, стена, обувь, в помещении&#10;&#10;Автоматически созданное описание"/>
          <p:cNvPicPr>
            <a:picLocks noChangeAspect="1"/>
            <a:extLst>
              <a:ext uri="smNativeData">
                <sm:smNativeData xmlns:sm="smNativeData" xmlns:lc="http://schemas.openxmlformats.org/drawingml/2006/lockedCanvas" xmlns="" val="SMDATA_17_rb7QuhMAAAAlAAAAEQAAAC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CMAAAAAgAAABQAAAAy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Af39/AOfm5gPMzMwAwMD/AH9/fwAAAAAAAAAAAAAAAAD///8AAAAAACEAAAAYAAAAFAAAAGgmAAAQAwAAx0gAANwcAAAQAAAAJgAAAAgAAAD//////////w=="/>
              </a:ext>
            </a:extLst>
          </p:cNvPicPr>
          <p:nvPr/>
        </p:nvPicPr>
        <p:blipFill>
          <a:blip r:embed="rId4"/>
          <a:stretch>
            <a:fillRect/>
          </a:stretch>
        </p:blipFill>
        <p:spPr>
          <a:xfrm>
            <a:off x="251520" y="1642528"/>
            <a:ext cx="4106412" cy="3082026"/>
          </a:xfrm>
          <a:prstGeom prst="rect">
            <a:avLst/>
          </a:prstGeom>
          <a:noFill/>
          <a:ln w="88900" cmpd="thickThin">
            <a:solidFill>
              <a:srgbClr val="000000"/>
            </a:solidFill>
          </a:ln>
          <a:effectLst/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08077" y="2008747"/>
            <a:ext cx="4824536" cy="406464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76556705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1" y="157807"/>
            <a:ext cx="4032449" cy="30243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38407"/>
            <a:ext cx="4019978" cy="28654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336848"/>
            <a:ext cx="4023942" cy="30179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6" y="3429000"/>
            <a:ext cx="3901075" cy="29258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1988480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ПАТРИОТИЗМ  НАЧИНАЕТСЯ С ДЕТСТВА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700808"/>
            <a:ext cx="4404360" cy="248031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8008" y="4411525"/>
            <a:ext cx="3899923" cy="219370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1124744"/>
            <a:ext cx="2088232" cy="278430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4526383"/>
            <a:ext cx="2952328" cy="207884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2434550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1517</TotalTime>
  <Words>27</Words>
  <Application>Microsoft Office PowerPoint</Application>
  <PresentationFormat>Экран (4:3)</PresentationFormat>
  <Paragraphs>15</Paragraphs>
  <Slides>15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 МУНИЦИПАЛЬНОЕ ДОШКОЛЬНОЕ ОБРАЗОВАТЕЛЬНОЕ УЧРЕЖДЕНИЕ ДЕТСКИЙ САД №14</vt:lpstr>
      <vt:lpstr>  Задачи музейной педагогики:  • Формирование системы критериев и механизмов оценки образовательного результата музейной педагогики.  • Обогащение предметно-развивающей среды ДОУ.  • Формирование у дошкольников представления о музее.  • Развитие познавательных способностей и познавательной деятельности.  • Формирование проектно-исследовательских умений и навыков.</vt:lpstr>
      <vt:lpstr>      Принципы музейной педагогики: Наглядность. Доступность. Динамичность. Содержательность. Последовательность. Гуманизм. Поощрение. Подвижность структуры занятий-экскурсий         </vt:lpstr>
      <vt:lpstr>       Музеи Ростовской области                          1.Азовский историко-археологический и                                            палеонтологический музей-заповедник    2.Домик Чехова                                                        3. Музей железнодорожной техники СКЖД под открытым небом        </vt:lpstr>
      <vt:lpstr>      Музеи Ростовской области                          5.Ростовский музей космонавтики    6.Архиологический музей заповедник.                                                        7. Культурно выставочный центр ДГТУ Донская казачья гвардия  и многие другие        </vt:lpstr>
      <vt:lpstr>Региональный компонент. Патриотическое воспитание.</vt:lpstr>
      <vt:lpstr>Растим патриотов!!!</vt:lpstr>
      <vt:lpstr>Презентация PowerPoint</vt:lpstr>
      <vt:lpstr>ПАТРИОТИЗМ  НАЧИНАЕТСЯ С ДЕТСТВА</vt:lpstr>
      <vt:lpstr>  Наш любимый край Донской</vt:lpstr>
      <vt:lpstr>Музей одного предмета</vt:lpstr>
      <vt:lpstr>Презентация PowerPoint</vt:lpstr>
      <vt:lpstr>Библиотека</vt:lpstr>
      <vt:lpstr>     Фильмотека 1.Детям о музеях. 2. Правила поведения в музеях. (для дошкольников) 3.Какие  бывают музеи. 4.Необычные музеи России. 5. Детям о Великой Отечественной войне. 6.Дошкольникам о Великой Отечественной войне. 7. Дошкольникам о войне. 8.Истории  и традиции донского казачества. 9. Донские казаки-краткая история. 10.Нахаленок-М.А. Шолохов 11. Судьба человека-краткое содержание. 12. История одного предмета. </vt:lpstr>
      <vt:lpstr>         СПАСИБО ЗА ВНИМАНИЕ!!!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анна самойлович</dc:creator>
  <cp:lastModifiedBy>анна самойлович</cp:lastModifiedBy>
  <cp:revision>25</cp:revision>
  <dcterms:created xsi:type="dcterms:W3CDTF">2023-12-04T17:33:55Z</dcterms:created>
  <dcterms:modified xsi:type="dcterms:W3CDTF">2023-12-07T08:54:44Z</dcterms:modified>
</cp:coreProperties>
</file>